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632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573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7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03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922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19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275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807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488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724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034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8CAA-BE6A-4EB1-9F81-B938EA3FFA84}" type="datetimeFigureOut">
              <a:rPr lang="pt-PT" smtClean="0"/>
              <a:t>24/11/2023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A64E-3EC5-458C-BF37-F2C07E52B8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43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hyperlink" Target="https://eur03.safelinks.protection.outlook.com/?url=https%3A%2F%2Fdre.pt%2Fdre%2Fdetalhe%2Fdespacho%2F6378-2013-810493&amp;data=05%7C01%7CNatalia.Oliveira%40arsalentejo.min-saude.pt%7Cd80e7601919345d2f8c508db23e7dac3%7C22c84608f01d46c5802463cc962e5f51%7C0%7C0%7C638143250940560687%7CUnknown%7CTWFpbGZsb3d8eyJWIjoiMC4wLjAwMDAiLCJQIjoiV2luMzIiLCJBTiI6Ik1haWwiLCJXVCI6Mn0%3D%7C3000%7C%7C%7C&amp;sdata=A6H2yATALlBjUCkzteg7P2rqIoeKy9RRwotMcULwhZw%3D&amp;reserved=0" TargetMode="External"/><Relationship Id="rId7" Type="http://schemas.openxmlformats.org/officeDocument/2006/relationships/hyperlink" Target="https://www.cig.gov.pt/area-portal-da-violencia/enquadramento/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hyperlink" Target="https://eur03.safelinks.protection.outlook.com/?url=https%3A%2F%2Fdre.pt%2Fdre%2Fdetalhe%2Fdespacho%2F31292-2008-975648&amp;data=05%7C01%7CNatalia.Oliveira%40arsalentejo.min-saude.pt%7Cd80e7601919345d2f8c508db23e7dac3%7C22c84608f01d46c5802463cc962e5f51%7C0%7C0%7C638143250940560687%7CUnknown%7CTWFpbGZsb3d8eyJWIjoiMC4wLjAwMDAiLCJQIjoiV2luMzIiLCJBTiI6Ik1haWwiLCJXVCI6Mn0%3D%7C3000%7C%7C%7C&amp;sdata=IW1UC81dhRvsYABtKvW2xJFwrLpvsim3Pnu%2FMLDqnHA%3D&amp;reserved=0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03.safelinks.protection.outlook.com/?url=https%3A%2F%2Fwww.dgs.pt%2Faccao-de-saude-para-criancas-e-jovens-em-risco%2Fficheiros-externos%2Flistagem-atualizada-das-equipas-nacjr-nhacjr-e-epva-pdf.aspx&amp;data=05%7C01%7CNatalia.Oliveira%40arsalentejo.min-saude.pt%7Cd80e7601919345d2f8c508db23e7dac3%7C22c84608f01d46c5802463cc962e5f51%7C0%7C0%7C638143250940716918%7CUnknown%7CTWFpbGZsb3d8eyJWIjoiMC4wLjAwMDAiLCJQIjoiV2luMzIiLCJBTiI6Ik1haWwiLCJXVCI6Mn0%3D%7C3000%7C%7C%7C&amp;sdata=DvybMWIsrGB2wxeqcA%2BgJaLsw9%2BajeQkFVFeE80s5%2FI%3D&amp;reserved=0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eur03.safelinks.protection.outlook.com/?url=https%3A%2F%2Fdre.pt%2Fdre%2Fdetalhe%2Fdespacho%2F9494-2019-125517180&amp;data=05%7C01%7CNatalia.Oliveira%40arsalentejo.min-saude.pt%7Cd80e7601919345d2f8c508db23e7dac3%7C22c84608f01d46c5802463cc962e5f51%7C0%7C0%7C638143250940560687%7CUnknown%7CTWFpbGZsb3d8eyJWIjoiMC4wLjAwMDAiLCJQIjoiV2luMzIiLCJBTiI6Ik1haWwiLCJXVCI6Mn0%3D%7C3000%7C%7C%7C&amp;sdata=Mbtenwpm8CW1QqTeVLdKBL8A21mGmLADMiMH%2BWTVh1U%3D&amp;reserved=0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hyperlink" Target="https://eur03.safelinks.protection.outlook.com/?url=https%3A%2F%2Fdre.pt%2Fdre%2Fdetalhe%2Fdespacho%2F5656-2017-107584426&amp;data=05%7C01%7CNatalia.Oliveira%40arsalentejo.min-saude.pt%7Cd80e7601919345d2f8c508db23e7dac3%7C22c84608f01d46c5802463cc962e5f51%7C0%7C0%7C638143250940560687%7CUnknown%7CTWFpbGZsb3d8eyJWIjoiMC4wLjAwMDAiLCJQIjoiV2luMzIiLCJBTiI6Ik1haWwiLCJXVCI6Mn0%3D%7C3000%7C%7C%7C&amp;sdata=4P67LEA%2FDfJCJKP0khUmu1gM%2Bb4Rk4BliHvoOCOokw4%3D&amp;reserved=0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2217" y="4911633"/>
            <a:ext cx="11495314" cy="137812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2217" y="95787"/>
            <a:ext cx="1149531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latin typeface="Baskerville Old Face" panose="02020602080505020303" pitchFamily="18" charset="0"/>
              </a:rPr>
              <a:t>Dia Internacional da Eliminação da Violência Contra as </a:t>
            </a:r>
            <a:r>
              <a:rPr lang="pt-PT" sz="2800" b="1" dirty="0" smtClean="0">
                <a:latin typeface="Baskerville Old Face" panose="02020602080505020303" pitchFamily="18" charset="0"/>
              </a:rPr>
              <a:t>Mulheres</a:t>
            </a:r>
          </a:p>
          <a:p>
            <a:pPr algn="ctr"/>
            <a:r>
              <a:rPr lang="pt-PT" sz="2800" b="1" dirty="0" smtClean="0">
                <a:latin typeface="Baskerville Old Face" panose="02020602080505020303" pitchFamily="18" charset="0"/>
              </a:rPr>
              <a:t>25 de novembro</a:t>
            </a:r>
            <a:endParaRPr lang="pt-PT" sz="2800" dirty="0">
              <a:latin typeface="Baskerville Old Face" panose="02020602080505020303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2217" y="1094938"/>
            <a:ext cx="5670126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pt-PT" sz="1200" b="1" dirty="0"/>
              <a:t>A Equipa Regional da Prevenção da Violência no Ciclo de Vida da Administração Regional de Saúde do Alentejo</a:t>
            </a:r>
            <a:r>
              <a:rPr lang="pt-PT" sz="1200" dirty="0"/>
              <a:t> assinala o dia 25 de novembro  - Dia Internacional da Eliminação da Violência Contra as Mulheres – procurando alertar a comunidade para os casos de violência e maus tratos contra as mulheres, nomeadamente </a:t>
            </a:r>
            <a:r>
              <a:rPr lang="pt-PT" sz="1200" b="1" dirty="0"/>
              <a:t>as agressões físicas</a:t>
            </a:r>
            <a:r>
              <a:rPr lang="pt-PT" sz="1200" dirty="0"/>
              <a:t>, </a:t>
            </a:r>
            <a:r>
              <a:rPr lang="pt-PT" sz="1200" b="1" dirty="0"/>
              <a:t>abuso ou assédio sexual</a:t>
            </a:r>
            <a:r>
              <a:rPr lang="pt-PT" sz="1200" dirty="0"/>
              <a:t>, a </a:t>
            </a:r>
            <a:r>
              <a:rPr lang="pt-PT" sz="1200" b="1" dirty="0"/>
              <a:t>violência moral</a:t>
            </a:r>
            <a:r>
              <a:rPr lang="pt-PT" sz="1200" dirty="0"/>
              <a:t> (calúnias, difamação e/ou injúrias),  a </a:t>
            </a:r>
            <a:r>
              <a:rPr lang="pt-PT" sz="1200" b="1" dirty="0"/>
              <a:t>violência patrimonial</a:t>
            </a:r>
            <a:r>
              <a:rPr lang="pt-PT" sz="1200" dirty="0"/>
              <a:t> (que inclui qualquer conduta que configure retenção, subtração, destruição parcial ou total dos seus objetos, instrumentos de trabalho, documentos pessoais, bens, valores e direitos ou recursos económicos), </a:t>
            </a:r>
            <a:r>
              <a:rPr lang="pt-PT" sz="1200" b="1" dirty="0"/>
              <a:t>a violência psicológica </a:t>
            </a:r>
            <a:r>
              <a:rPr lang="pt-PT" sz="1200" dirty="0"/>
              <a:t>e</a:t>
            </a:r>
            <a:r>
              <a:rPr lang="pt-PT" sz="1200" b="1" dirty="0"/>
              <a:t> tráfico de seres humanos.</a:t>
            </a:r>
            <a:endParaRPr lang="pt-PT" sz="1200" dirty="0"/>
          </a:p>
          <a:p>
            <a:pPr algn="just"/>
            <a:r>
              <a:rPr lang="pt-PT" sz="1200" dirty="0"/>
              <a:t>Todas estas formas de violência são um atentado a direitos humanos mais básicos e que merecem ser protegidos e defendidos. O silêncio alimenta a violência, é cúmplice dos agressores, por isso, </a:t>
            </a:r>
            <a:r>
              <a:rPr lang="pt-PT" sz="1200" b="1" dirty="0"/>
              <a:t>reiteramos a importância da denúncia de todas estas formas de violência</a:t>
            </a:r>
            <a:r>
              <a:rPr lang="pt-PT" sz="1200" dirty="0"/>
              <a:t>, caso tenha conhecimento, esteja a vivenciar ou suspeite de alguma situação desta natureza.</a:t>
            </a:r>
          </a:p>
          <a:p>
            <a:pPr algn="just"/>
            <a:r>
              <a:rPr lang="pt-PT" sz="1200" dirty="0"/>
              <a:t>O Observatório das Mulheres Assassinadas (OMA) da União de Mulheres Alternativa e Resposta (UMAR) contabilizou 25 mulheres assassinadas em Portugal, entre o início do ano e 15 de novembro, dos quais 15 </a:t>
            </a:r>
            <a:r>
              <a:rPr lang="pt-PT" sz="1200" dirty="0" err="1"/>
              <a:t>femicídos</a:t>
            </a:r>
            <a:r>
              <a:rPr lang="pt-PT" sz="1200" dirty="0"/>
              <a:t>. </a:t>
            </a:r>
          </a:p>
          <a:p>
            <a:pPr algn="just"/>
            <a:r>
              <a:rPr lang="pt-PT" sz="1200" b="1" dirty="0"/>
              <a:t>A Equipa Regional alerta para a importância e equilíbrio das relações interpessoais e a promoção de padrões de relações livres de estereótipos enraizados e que previnam formas de discriminação e violência contra todas as mulheres</a:t>
            </a:r>
            <a:r>
              <a:rPr lang="pt-PT" sz="1200" b="1" dirty="0" smtClean="0"/>
              <a:t>.</a:t>
            </a:r>
            <a:endParaRPr lang="pt-PT" sz="1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29991" y="1095839"/>
            <a:ext cx="5678833" cy="3770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1100" dirty="0"/>
              <a:t>Nas Unidades de Saúde Familiar, nos Centros de Saúde e Hospitais, existem equipas de prevenção da violência em crianças, jovens e adultos, que podem apoiar situações desta natureza. É uma resposta do Serviço Nacional de Saúde dirigida à comunidade na promoção de relações interpessoais saudáveis.</a:t>
            </a:r>
          </a:p>
          <a:p>
            <a:pPr algn="just"/>
            <a:r>
              <a:rPr lang="pt-PT" sz="1100" dirty="0"/>
              <a:t>Neste dia em que se assinala a importância da eliminação da violência contra as mulheres, </a:t>
            </a:r>
            <a:r>
              <a:rPr lang="pt-PT" sz="1100" dirty="0" smtClean="0"/>
              <a:t>deixamos-vos </a:t>
            </a:r>
            <a:r>
              <a:rPr lang="pt-PT" sz="1100" dirty="0"/>
              <a:t>alguns recursos para que tenha mais informações acerca deste assunto:</a:t>
            </a:r>
          </a:p>
          <a:p>
            <a:pPr lvl="0" algn="just"/>
            <a:endParaRPr lang="pt-PT" sz="1100" b="1" dirty="0" smtClean="0"/>
          </a:p>
          <a:p>
            <a:pPr lvl="0" algn="just"/>
            <a:r>
              <a:rPr lang="pt-PT" sz="1100" b="1" dirty="0" smtClean="0"/>
              <a:t>Enquadramento </a:t>
            </a:r>
            <a:r>
              <a:rPr lang="pt-PT" sz="1100" b="1" dirty="0"/>
              <a:t>Legal</a:t>
            </a:r>
            <a:r>
              <a:rPr lang="pt-PT" sz="1100" dirty="0"/>
              <a:t>  </a:t>
            </a:r>
            <a:endParaRPr lang="pt-PT" sz="11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PT" sz="1100" u="sng" dirty="0" smtClean="0">
                <a:hlinkClick r:id="rId2"/>
              </a:rPr>
              <a:t>Despacho </a:t>
            </a:r>
            <a:r>
              <a:rPr lang="pt-PT" sz="1100" u="sng" dirty="0">
                <a:hlinkClick r:id="rId2"/>
              </a:rPr>
              <a:t>nº 31292 - Ação de Saúde para Crianças e Jovens em Risco (ASCJR)</a:t>
            </a:r>
            <a:r>
              <a:rPr lang="pt-PT" sz="1100" dirty="0"/>
              <a:t>  </a:t>
            </a:r>
            <a:endParaRPr lang="pt-PT" sz="11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PT" sz="1100" u="sng" dirty="0" smtClean="0">
                <a:hlinkClick r:id="rId3"/>
              </a:rPr>
              <a:t>Despacho </a:t>
            </a:r>
            <a:r>
              <a:rPr lang="pt-PT" sz="1100" u="sng" dirty="0">
                <a:hlinkClick r:id="rId3"/>
              </a:rPr>
              <a:t>nº 6378/2013 - Ação de Saúde sobre Género, Violência e Ciclo de Vida (ASGVCV)</a:t>
            </a:r>
            <a:r>
              <a:rPr lang="pt-PT" sz="1100" dirty="0"/>
              <a:t>  </a:t>
            </a:r>
            <a:endParaRPr lang="pt-PT" sz="11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PT" sz="1100" u="sng" dirty="0" smtClean="0">
                <a:hlinkClick r:id="rId4"/>
              </a:rPr>
              <a:t>Despacho </a:t>
            </a:r>
            <a:r>
              <a:rPr lang="pt-PT" sz="1100" u="sng" dirty="0">
                <a:hlinkClick r:id="rId4"/>
              </a:rPr>
              <a:t>nº 5656/2017 - Disposições sobre o desenvolvimento da ASCJR e ASGVCV</a:t>
            </a:r>
            <a:r>
              <a:rPr lang="pt-PT" sz="1100" dirty="0"/>
              <a:t>  </a:t>
            </a:r>
            <a:endParaRPr lang="pt-PT" sz="11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PT" sz="1100" u="sng" dirty="0" smtClean="0">
                <a:hlinkClick r:id="rId5"/>
              </a:rPr>
              <a:t>Despacho </a:t>
            </a:r>
            <a:r>
              <a:rPr lang="pt-PT" sz="1100" u="sng" dirty="0">
                <a:hlinkClick r:id="rId5"/>
              </a:rPr>
              <a:t>nº 9494/2019 - Programa Nacional de Prevenção da Violência no Ciclo de Vida</a:t>
            </a:r>
            <a:r>
              <a:rPr lang="pt-PT" sz="1100" dirty="0"/>
              <a:t>  </a:t>
            </a:r>
          </a:p>
          <a:p>
            <a:pPr algn="just"/>
            <a:r>
              <a:rPr lang="pt-PT" sz="1100" dirty="0"/>
              <a:t> </a:t>
            </a:r>
          </a:p>
          <a:p>
            <a:pPr lvl="0" algn="just"/>
            <a:r>
              <a:rPr lang="pt-PT" sz="1100" b="1" dirty="0"/>
              <a:t>Rede Nacional de contactos das Equipas de Prevenção da </a:t>
            </a:r>
            <a:r>
              <a:rPr lang="pt-PT" sz="1100" b="1" dirty="0" smtClean="0"/>
              <a:t>Violência</a:t>
            </a:r>
            <a:endParaRPr lang="pt-PT" sz="11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1100" u="sng" dirty="0" smtClean="0">
                <a:hlinkClick r:id="rId6"/>
              </a:rPr>
              <a:t>Rede </a:t>
            </a:r>
            <a:r>
              <a:rPr lang="pt-PT" sz="1100" u="sng" dirty="0">
                <a:hlinkClick r:id="rId6"/>
              </a:rPr>
              <a:t>Nacional de Núcleos de Apoio a Crianças e Jovens em Risco e Equipas de Prevenção da Violência em Adultos</a:t>
            </a:r>
            <a:r>
              <a:rPr lang="pt-PT" sz="1100" b="1" dirty="0"/>
              <a:t/>
            </a:r>
            <a:br>
              <a:rPr lang="pt-PT" sz="1100" b="1" dirty="0"/>
            </a:br>
            <a:r>
              <a:rPr lang="pt-PT" sz="1100" dirty="0"/>
              <a:t> </a:t>
            </a:r>
          </a:p>
          <a:p>
            <a:pPr lvl="0" algn="just"/>
            <a:r>
              <a:rPr lang="pt-PT" sz="1100" b="1" dirty="0"/>
              <a:t>Dados estatísticos da Violência contra Mulheres</a:t>
            </a:r>
            <a:r>
              <a:rPr lang="pt-PT" sz="1100" dirty="0"/>
              <a:t>	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PT" sz="1100" u="sng" dirty="0">
                <a:hlinkClick r:id="rId7"/>
              </a:rPr>
              <a:t>Enquadramento </a:t>
            </a:r>
            <a:r>
              <a:rPr lang="pt-PT" sz="1100" u="sng" dirty="0" smtClean="0">
                <a:hlinkClick r:id="rId7"/>
              </a:rPr>
              <a:t>– CIG</a:t>
            </a:r>
            <a:endParaRPr lang="pt-PT" sz="1100" u="sng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pt-PT" sz="500" u="sng" dirty="0"/>
          </a:p>
          <a:p>
            <a:pPr lvl="0" algn="just"/>
            <a:endParaRPr lang="pt-PT" sz="2500" u="sng" dirty="0" smtClean="0"/>
          </a:p>
        </p:txBody>
      </p:sp>
      <p:pic>
        <p:nvPicPr>
          <p:cNvPr id="10" name="Imagem 9" descr="https://img.quizur.com/f/img6537dc0a857374.15367115.jpg?lastEdited=169815964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6" y="5075775"/>
            <a:ext cx="1129937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72" y="5110474"/>
            <a:ext cx="981897" cy="98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m 11" descr="https://img.quizur.com/f/img6537dea27c47e7.10653195.png?lastEdited=169816029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58" y="5075775"/>
            <a:ext cx="1193166" cy="9388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m 1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32" y="5087998"/>
            <a:ext cx="141863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https://img.quizur.com/f/img6537e881406921.63548364.png?lastEdited=169816283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43" y="5003320"/>
            <a:ext cx="1531847" cy="107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s://img.quizur.com/f/img6537e51ed8a458.64627982.png?lastEdited=169816195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68" y="5062590"/>
            <a:ext cx="1289731" cy="9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mg.quizur.com/f/img6537e0f08b0037.17985303.png?lastEdited=169816088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75" y="5043261"/>
            <a:ext cx="1280437" cy="9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https://img.quizur.com/f/img655f61d8dd8d13.41099183.png?lastEdited=1700749792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917" y="5023522"/>
            <a:ext cx="1080443" cy="999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66812" y="6327672"/>
            <a:ext cx="1073143" cy="42271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32138" y="6307953"/>
            <a:ext cx="496653" cy="46188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45341" y="6327672"/>
            <a:ext cx="429288" cy="4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59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B3C6AC3CB5F84488B4A44EB64E21B8" ma:contentTypeVersion="4" ma:contentTypeDescription="Criar um novo documento." ma:contentTypeScope="" ma:versionID="a1daf01cd21555078e359c012b5d14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e120b012b3628b2728e4b50d5bacf1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Data de Início do Agendamento" ma:description="" ma:internalName="PublishingStartDate">
      <xsd:simpleType>
        <xsd:restriction base="dms:Unknown"/>
      </xsd:simpleType>
    </xsd:element>
    <xsd:element name="PublishingExpirationDate" ma:index="5" nillable="true" ma:displayName="Data de Fim do Agendamento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Tipo de Conteúdo"/>
        <xsd:element ref="dc:title" minOccurs="0" maxOccurs="1" ma:index="3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3DB1D0-AB1B-40C4-9253-E5847C8A61BC}"/>
</file>

<file path=customXml/itemProps2.xml><?xml version="1.0" encoding="utf-8"?>
<ds:datastoreItem xmlns:ds="http://schemas.openxmlformats.org/officeDocument/2006/customXml" ds:itemID="{1CE3775F-732D-4AF8-8C21-916A08212529}"/>
</file>

<file path=customXml/itemProps3.xml><?xml version="1.0" encoding="utf-8"?>
<ds:datastoreItem xmlns:ds="http://schemas.openxmlformats.org/officeDocument/2006/customXml" ds:itemID="{3D5DD51B-2B96-499C-945C-A8344C240A93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462</Words>
  <Application>Microsoft Office PowerPoint</Application>
  <PresentationFormat>Ecrã Panorâmico</PresentationFormat>
  <Paragraphs>19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Natalia Oliveira</dc:creator>
  <cp:lastModifiedBy>Natalia Oliveira</cp:lastModifiedBy>
  <cp:revision>4</cp:revision>
  <dcterms:created xsi:type="dcterms:W3CDTF">2023-11-24T17:12:31Z</dcterms:created>
  <dcterms:modified xsi:type="dcterms:W3CDTF">2023-11-24T17:27:50Z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0x01010020B3C6AC3CB5F84488B4A44EB64E21B8</vt:lpwstr>
  </property>
</Properties>
</file>